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59" r:id="rId7"/>
    <p:sldId id="265" r:id="rId8"/>
    <p:sldId id="266" r:id="rId9"/>
    <p:sldId id="260" r:id="rId10"/>
    <p:sldId id="261" r:id="rId11"/>
    <p:sldId id="262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6" r:id="rId20"/>
    <p:sldId id="278" r:id="rId21"/>
    <p:sldId id="275" r:id="rId22"/>
    <p:sldId id="277" r:id="rId23"/>
    <p:sldId id="272" r:id="rId24"/>
    <p:sldId id="279" r:id="rId25"/>
    <p:sldId id="280" r:id="rId26"/>
    <p:sldId id="281" r:id="rId27"/>
    <p:sldId id="284" r:id="rId28"/>
    <p:sldId id="286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10" d="100"/>
          <a:sy n="110" d="100"/>
        </p:scale>
        <p:origin x="1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AC500E-A8E2-4680-8536-DFDC1B05E1B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CBE6210-EF57-4251-8035-9BD65F60ECAF}">
      <dgm:prSet/>
      <dgm:spPr/>
      <dgm:t>
        <a:bodyPr/>
        <a:lstStyle/>
        <a:p>
          <a:r>
            <a:rPr lang="en-US"/>
            <a:t>Time to take entire survey?</a:t>
          </a:r>
        </a:p>
      </dgm:t>
    </dgm:pt>
    <dgm:pt modelId="{64CD9210-3F4B-4CF5-B0D0-A8726021A084}" type="parTrans" cxnId="{9F0BC51B-EFA8-4E78-B985-50BE69FF2E8B}">
      <dgm:prSet/>
      <dgm:spPr/>
      <dgm:t>
        <a:bodyPr/>
        <a:lstStyle/>
        <a:p>
          <a:endParaRPr lang="en-US"/>
        </a:p>
      </dgm:t>
    </dgm:pt>
    <dgm:pt modelId="{8E340411-6F00-4578-A4E7-2EC2BC85C603}" type="sibTrans" cxnId="{9F0BC51B-EFA8-4E78-B985-50BE69FF2E8B}">
      <dgm:prSet/>
      <dgm:spPr/>
      <dgm:t>
        <a:bodyPr/>
        <a:lstStyle/>
        <a:p>
          <a:endParaRPr lang="en-US"/>
        </a:p>
      </dgm:t>
    </dgm:pt>
    <dgm:pt modelId="{378F95C3-4596-4734-9759-541FF2DD350B}">
      <dgm:prSet/>
      <dgm:spPr/>
      <dgm:t>
        <a:bodyPr/>
        <a:lstStyle/>
        <a:p>
          <a:r>
            <a:rPr lang="en-US"/>
            <a:t>Question that took the longest to complete?</a:t>
          </a:r>
        </a:p>
      </dgm:t>
    </dgm:pt>
    <dgm:pt modelId="{8E31BF22-ED3B-4969-9002-3C0A364F0CFE}" type="parTrans" cxnId="{DEBCF4FE-C0FD-4134-AB40-A7E0A0FEAC22}">
      <dgm:prSet/>
      <dgm:spPr/>
      <dgm:t>
        <a:bodyPr/>
        <a:lstStyle/>
        <a:p>
          <a:endParaRPr lang="en-US"/>
        </a:p>
      </dgm:t>
    </dgm:pt>
    <dgm:pt modelId="{F00D8A6E-A23C-4EFC-98D3-E49BCB307A35}" type="sibTrans" cxnId="{DEBCF4FE-C0FD-4134-AB40-A7E0A0FEAC22}">
      <dgm:prSet/>
      <dgm:spPr/>
      <dgm:t>
        <a:bodyPr/>
        <a:lstStyle/>
        <a:p>
          <a:endParaRPr lang="en-US"/>
        </a:p>
      </dgm:t>
    </dgm:pt>
    <dgm:pt modelId="{40BC47FF-30A9-4AD9-9FF3-D6988888D2AB}">
      <dgm:prSet/>
      <dgm:spPr/>
      <dgm:t>
        <a:bodyPr/>
        <a:lstStyle/>
        <a:p>
          <a:r>
            <a:rPr lang="en-US"/>
            <a:t>Question that took the least time?</a:t>
          </a:r>
        </a:p>
      </dgm:t>
    </dgm:pt>
    <dgm:pt modelId="{DB9A0EEA-E5C0-4233-963A-7BB86AE882E3}" type="parTrans" cxnId="{79BAB529-968C-43DB-B079-51503F450F1A}">
      <dgm:prSet/>
      <dgm:spPr/>
      <dgm:t>
        <a:bodyPr/>
        <a:lstStyle/>
        <a:p>
          <a:endParaRPr lang="en-US"/>
        </a:p>
      </dgm:t>
    </dgm:pt>
    <dgm:pt modelId="{97F0079C-0682-4CA5-9284-41666F81CE5F}" type="sibTrans" cxnId="{79BAB529-968C-43DB-B079-51503F450F1A}">
      <dgm:prSet/>
      <dgm:spPr/>
      <dgm:t>
        <a:bodyPr/>
        <a:lstStyle/>
        <a:p>
          <a:endParaRPr lang="en-US"/>
        </a:p>
      </dgm:t>
    </dgm:pt>
    <dgm:pt modelId="{89856C92-D5FC-4814-8AF9-5B6BDB90ADB9}">
      <dgm:prSet/>
      <dgm:spPr/>
      <dgm:t>
        <a:bodyPr/>
        <a:lstStyle/>
        <a:p>
          <a:r>
            <a:rPr lang="en-US"/>
            <a:t>Top-ranked criteria?</a:t>
          </a:r>
        </a:p>
      </dgm:t>
    </dgm:pt>
    <dgm:pt modelId="{2D521B1A-EE71-436A-A6CD-40DDB84AB6EC}" type="parTrans" cxnId="{AFB453ED-DDB9-4235-BE0B-418627A9163F}">
      <dgm:prSet/>
      <dgm:spPr/>
      <dgm:t>
        <a:bodyPr/>
        <a:lstStyle/>
        <a:p>
          <a:endParaRPr lang="en-US"/>
        </a:p>
      </dgm:t>
    </dgm:pt>
    <dgm:pt modelId="{B16199CB-7EA7-4ECE-92A4-1BF7A431E7CF}" type="sibTrans" cxnId="{AFB453ED-DDB9-4235-BE0B-418627A9163F}">
      <dgm:prSet/>
      <dgm:spPr/>
      <dgm:t>
        <a:bodyPr/>
        <a:lstStyle/>
        <a:p>
          <a:endParaRPr lang="en-US"/>
        </a:p>
      </dgm:t>
    </dgm:pt>
    <dgm:pt modelId="{24F0F0AF-FA8C-49AE-99CE-F4A5F36A15D7}">
      <dgm:prSet/>
      <dgm:spPr/>
      <dgm:t>
        <a:bodyPr/>
        <a:lstStyle/>
        <a:p>
          <a:r>
            <a:rPr lang="en-US"/>
            <a:t>Demographic distribution by age?</a:t>
          </a:r>
        </a:p>
      </dgm:t>
    </dgm:pt>
    <dgm:pt modelId="{E5F2A7CC-143F-4B50-B438-9937F6B70373}" type="parTrans" cxnId="{648C3497-30F5-4549-A646-B48FF3634891}">
      <dgm:prSet/>
      <dgm:spPr/>
      <dgm:t>
        <a:bodyPr/>
        <a:lstStyle/>
        <a:p>
          <a:endParaRPr lang="en-US"/>
        </a:p>
      </dgm:t>
    </dgm:pt>
    <dgm:pt modelId="{FF84F025-4EAE-4AED-B790-4263F3F86EC0}" type="sibTrans" cxnId="{648C3497-30F5-4549-A646-B48FF3634891}">
      <dgm:prSet/>
      <dgm:spPr/>
      <dgm:t>
        <a:bodyPr/>
        <a:lstStyle/>
        <a:p>
          <a:endParaRPr lang="en-US"/>
        </a:p>
      </dgm:t>
    </dgm:pt>
    <dgm:pt modelId="{197749B9-48A3-6F44-BFD6-3CA496F4967A}" type="pres">
      <dgm:prSet presAssocID="{3FAC500E-A8E2-4680-8536-DFDC1B05E1B2}" presName="linear" presStyleCnt="0">
        <dgm:presLayoutVars>
          <dgm:animLvl val="lvl"/>
          <dgm:resizeHandles val="exact"/>
        </dgm:presLayoutVars>
      </dgm:prSet>
      <dgm:spPr/>
    </dgm:pt>
    <dgm:pt modelId="{0F5FD08A-63ED-CD4B-9FFB-F39421E05E8E}" type="pres">
      <dgm:prSet presAssocID="{2CBE6210-EF57-4251-8035-9BD65F60ECA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07F9A4A-1331-6B44-84CA-9D06A1D9DFE1}" type="pres">
      <dgm:prSet presAssocID="{8E340411-6F00-4578-A4E7-2EC2BC85C603}" presName="spacer" presStyleCnt="0"/>
      <dgm:spPr/>
    </dgm:pt>
    <dgm:pt modelId="{78E8D5E2-8D93-464B-805F-01BF5A9B9599}" type="pres">
      <dgm:prSet presAssocID="{378F95C3-4596-4734-9759-541FF2DD350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D2DEE1D-8CA7-C34F-850C-8C74B4EC9B45}" type="pres">
      <dgm:prSet presAssocID="{F00D8A6E-A23C-4EFC-98D3-E49BCB307A35}" presName="spacer" presStyleCnt="0"/>
      <dgm:spPr/>
    </dgm:pt>
    <dgm:pt modelId="{F147A8C3-8E5F-9C4C-AC40-1A89099F5329}" type="pres">
      <dgm:prSet presAssocID="{40BC47FF-30A9-4AD9-9FF3-D6988888D2A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C7CF354-E6D4-5949-9096-7EEDC8AF8EA4}" type="pres">
      <dgm:prSet presAssocID="{97F0079C-0682-4CA5-9284-41666F81CE5F}" presName="spacer" presStyleCnt="0"/>
      <dgm:spPr/>
    </dgm:pt>
    <dgm:pt modelId="{CEF4BE07-FB64-DC4D-B859-429ECB990E3F}" type="pres">
      <dgm:prSet presAssocID="{89856C92-D5FC-4814-8AF9-5B6BDB90ADB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214D72A-DAF5-E045-9C2D-FD83329E7519}" type="pres">
      <dgm:prSet presAssocID="{B16199CB-7EA7-4ECE-92A4-1BF7A431E7CF}" presName="spacer" presStyleCnt="0"/>
      <dgm:spPr/>
    </dgm:pt>
    <dgm:pt modelId="{83C1EACC-E933-E44E-9368-AFF7B29F7D29}" type="pres">
      <dgm:prSet presAssocID="{24F0F0AF-FA8C-49AE-99CE-F4A5F36A15D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F0BC51B-EFA8-4E78-B985-50BE69FF2E8B}" srcId="{3FAC500E-A8E2-4680-8536-DFDC1B05E1B2}" destId="{2CBE6210-EF57-4251-8035-9BD65F60ECAF}" srcOrd="0" destOrd="0" parTransId="{64CD9210-3F4B-4CF5-B0D0-A8726021A084}" sibTransId="{8E340411-6F00-4578-A4E7-2EC2BC85C603}"/>
    <dgm:cxn modelId="{79BAB529-968C-43DB-B079-51503F450F1A}" srcId="{3FAC500E-A8E2-4680-8536-DFDC1B05E1B2}" destId="{40BC47FF-30A9-4AD9-9FF3-D6988888D2AB}" srcOrd="2" destOrd="0" parTransId="{DB9A0EEA-E5C0-4233-963A-7BB86AE882E3}" sibTransId="{97F0079C-0682-4CA5-9284-41666F81CE5F}"/>
    <dgm:cxn modelId="{C4A7D746-2334-C943-A343-22598B4822FB}" type="presOf" srcId="{378F95C3-4596-4734-9759-541FF2DD350B}" destId="{78E8D5E2-8D93-464B-805F-01BF5A9B9599}" srcOrd="0" destOrd="0" presId="urn:microsoft.com/office/officeart/2005/8/layout/vList2"/>
    <dgm:cxn modelId="{43BB2F4C-8A0E-514D-A01A-C76F957E6930}" type="presOf" srcId="{2CBE6210-EF57-4251-8035-9BD65F60ECAF}" destId="{0F5FD08A-63ED-CD4B-9FFB-F39421E05E8E}" srcOrd="0" destOrd="0" presId="urn:microsoft.com/office/officeart/2005/8/layout/vList2"/>
    <dgm:cxn modelId="{648C3497-30F5-4549-A646-B48FF3634891}" srcId="{3FAC500E-A8E2-4680-8536-DFDC1B05E1B2}" destId="{24F0F0AF-FA8C-49AE-99CE-F4A5F36A15D7}" srcOrd="4" destOrd="0" parTransId="{E5F2A7CC-143F-4B50-B438-9937F6B70373}" sibTransId="{FF84F025-4EAE-4AED-B790-4263F3F86EC0}"/>
    <dgm:cxn modelId="{D3F7C09C-2B0C-E744-ACC6-94C5F9CC055E}" type="presOf" srcId="{3FAC500E-A8E2-4680-8536-DFDC1B05E1B2}" destId="{197749B9-48A3-6F44-BFD6-3CA496F4967A}" srcOrd="0" destOrd="0" presId="urn:microsoft.com/office/officeart/2005/8/layout/vList2"/>
    <dgm:cxn modelId="{56D7BBC5-7FF6-0F41-B027-BA02EFA02C06}" type="presOf" srcId="{40BC47FF-30A9-4AD9-9FF3-D6988888D2AB}" destId="{F147A8C3-8E5F-9C4C-AC40-1A89099F5329}" srcOrd="0" destOrd="0" presId="urn:microsoft.com/office/officeart/2005/8/layout/vList2"/>
    <dgm:cxn modelId="{AADA75C6-CCCF-6246-83EC-EF256A90B5F8}" type="presOf" srcId="{24F0F0AF-FA8C-49AE-99CE-F4A5F36A15D7}" destId="{83C1EACC-E933-E44E-9368-AFF7B29F7D29}" srcOrd="0" destOrd="0" presId="urn:microsoft.com/office/officeart/2005/8/layout/vList2"/>
    <dgm:cxn modelId="{AFB453ED-DDB9-4235-BE0B-418627A9163F}" srcId="{3FAC500E-A8E2-4680-8536-DFDC1B05E1B2}" destId="{89856C92-D5FC-4814-8AF9-5B6BDB90ADB9}" srcOrd="3" destOrd="0" parTransId="{2D521B1A-EE71-436A-A6CD-40DDB84AB6EC}" sibTransId="{B16199CB-7EA7-4ECE-92A4-1BF7A431E7CF}"/>
    <dgm:cxn modelId="{8D3CC4FE-3BBD-6344-95B1-4431B3B76FFB}" type="presOf" srcId="{89856C92-D5FC-4814-8AF9-5B6BDB90ADB9}" destId="{CEF4BE07-FB64-DC4D-B859-429ECB990E3F}" srcOrd="0" destOrd="0" presId="urn:microsoft.com/office/officeart/2005/8/layout/vList2"/>
    <dgm:cxn modelId="{DEBCF4FE-C0FD-4134-AB40-A7E0A0FEAC22}" srcId="{3FAC500E-A8E2-4680-8536-DFDC1B05E1B2}" destId="{378F95C3-4596-4734-9759-541FF2DD350B}" srcOrd="1" destOrd="0" parTransId="{8E31BF22-ED3B-4969-9002-3C0A364F0CFE}" sibTransId="{F00D8A6E-A23C-4EFC-98D3-E49BCB307A35}"/>
    <dgm:cxn modelId="{32AC0947-DD37-1643-80C4-3B2B079D8BC4}" type="presParOf" srcId="{197749B9-48A3-6F44-BFD6-3CA496F4967A}" destId="{0F5FD08A-63ED-CD4B-9FFB-F39421E05E8E}" srcOrd="0" destOrd="0" presId="urn:microsoft.com/office/officeart/2005/8/layout/vList2"/>
    <dgm:cxn modelId="{F90D6B88-EA6D-C842-8101-E91846ECCFE9}" type="presParOf" srcId="{197749B9-48A3-6F44-BFD6-3CA496F4967A}" destId="{307F9A4A-1331-6B44-84CA-9D06A1D9DFE1}" srcOrd="1" destOrd="0" presId="urn:microsoft.com/office/officeart/2005/8/layout/vList2"/>
    <dgm:cxn modelId="{692CB8F7-C326-C94F-87D4-2CA753D71C57}" type="presParOf" srcId="{197749B9-48A3-6F44-BFD6-3CA496F4967A}" destId="{78E8D5E2-8D93-464B-805F-01BF5A9B9599}" srcOrd="2" destOrd="0" presId="urn:microsoft.com/office/officeart/2005/8/layout/vList2"/>
    <dgm:cxn modelId="{05BBE2D4-A0D8-254B-8C44-5E597219AC39}" type="presParOf" srcId="{197749B9-48A3-6F44-BFD6-3CA496F4967A}" destId="{0D2DEE1D-8CA7-C34F-850C-8C74B4EC9B45}" srcOrd="3" destOrd="0" presId="urn:microsoft.com/office/officeart/2005/8/layout/vList2"/>
    <dgm:cxn modelId="{46DE9CA4-1593-F24A-9984-C376ADE5613E}" type="presParOf" srcId="{197749B9-48A3-6F44-BFD6-3CA496F4967A}" destId="{F147A8C3-8E5F-9C4C-AC40-1A89099F5329}" srcOrd="4" destOrd="0" presId="urn:microsoft.com/office/officeart/2005/8/layout/vList2"/>
    <dgm:cxn modelId="{0C8EB3AF-EA32-A747-A281-35BC3DA4AAE4}" type="presParOf" srcId="{197749B9-48A3-6F44-BFD6-3CA496F4967A}" destId="{4C7CF354-E6D4-5949-9096-7EEDC8AF8EA4}" srcOrd="5" destOrd="0" presId="urn:microsoft.com/office/officeart/2005/8/layout/vList2"/>
    <dgm:cxn modelId="{C0F34970-F379-E942-BCBD-74A005B42F23}" type="presParOf" srcId="{197749B9-48A3-6F44-BFD6-3CA496F4967A}" destId="{CEF4BE07-FB64-DC4D-B859-429ECB990E3F}" srcOrd="6" destOrd="0" presId="urn:microsoft.com/office/officeart/2005/8/layout/vList2"/>
    <dgm:cxn modelId="{D2FE168F-986D-EC42-8E01-0F97F182BBAE}" type="presParOf" srcId="{197749B9-48A3-6F44-BFD6-3CA496F4967A}" destId="{0214D72A-DAF5-E045-9C2D-FD83329E7519}" srcOrd="7" destOrd="0" presId="urn:microsoft.com/office/officeart/2005/8/layout/vList2"/>
    <dgm:cxn modelId="{F3997D6A-5BD3-DA44-9F55-115332842FBE}" type="presParOf" srcId="{197749B9-48A3-6F44-BFD6-3CA496F4967A}" destId="{83C1EACC-E933-E44E-9368-AFF7B29F7D2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655F0E-D2F8-4EDD-8734-DC0B77368AF6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A4FBB74-D796-43B3-8A55-7ACF5EE60211}">
      <dgm:prSet/>
      <dgm:spPr/>
      <dgm:t>
        <a:bodyPr/>
        <a:lstStyle/>
        <a:p>
          <a:r>
            <a:rPr lang="en-US"/>
            <a:t>Can we effectively model a package’s historic reputation?</a:t>
          </a:r>
        </a:p>
      </dgm:t>
    </dgm:pt>
    <dgm:pt modelId="{8A660BA6-FF80-428A-9757-374C1CA85146}" type="parTrans" cxnId="{2DB08940-91F4-40A6-9B13-3E1C7C29EA62}">
      <dgm:prSet/>
      <dgm:spPr/>
      <dgm:t>
        <a:bodyPr/>
        <a:lstStyle/>
        <a:p>
          <a:endParaRPr lang="en-US"/>
        </a:p>
      </dgm:t>
    </dgm:pt>
    <dgm:pt modelId="{E95B9E64-497E-4982-88C5-50E386CBD8F3}" type="sibTrans" cxnId="{2DB08940-91F4-40A6-9B13-3E1C7C29EA62}">
      <dgm:prSet/>
      <dgm:spPr/>
      <dgm:t>
        <a:bodyPr/>
        <a:lstStyle/>
        <a:p>
          <a:endParaRPr lang="en-US"/>
        </a:p>
      </dgm:t>
    </dgm:pt>
    <dgm:pt modelId="{CCCA4E21-9D03-4EB9-A63D-E2C36FABC7A4}">
      <dgm:prSet/>
      <dgm:spPr/>
      <dgm:t>
        <a:bodyPr/>
        <a:lstStyle/>
        <a:p>
          <a:r>
            <a:rPr lang="en-US"/>
            <a:t>What does the model tell us about a package’s historic reputation?</a:t>
          </a:r>
        </a:p>
      </dgm:t>
    </dgm:pt>
    <dgm:pt modelId="{7C93B0C5-31B6-43A3-989B-B1B8318D7F7F}" type="parTrans" cxnId="{404F08E7-33F2-479A-97A6-132468692150}">
      <dgm:prSet/>
      <dgm:spPr/>
      <dgm:t>
        <a:bodyPr/>
        <a:lstStyle/>
        <a:p>
          <a:endParaRPr lang="en-US"/>
        </a:p>
      </dgm:t>
    </dgm:pt>
    <dgm:pt modelId="{BD4E70BF-FFFC-4D28-86B8-F6D02D9F4099}" type="sibTrans" cxnId="{404F08E7-33F2-479A-97A6-132468692150}">
      <dgm:prSet/>
      <dgm:spPr/>
      <dgm:t>
        <a:bodyPr/>
        <a:lstStyle/>
        <a:p>
          <a:endParaRPr lang="en-US"/>
        </a:p>
      </dgm:t>
    </dgm:pt>
    <dgm:pt modelId="{E24B7754-5ECD-C948-A197-22A466DB0D9A}" type="pres">
      <dgm:prSet presAssocID="{03655F0E-D2F8-4EDD-8734-DC0B77368AF6}" presName="outerComposite" presStyleCnt="0">
        <dgm:presLayoutVars>
          <dgm:chMax val="5"/>
          <dgm:dir/>
          <dgm:resizeHandles val="exact"/>
        </dgm:presLayoutVars>
      </dgm:prSet>
      <dgm:spPr/>
    </dgm:pt>
    <dgm:pt modelId="{CE5E607B-17E4-114F-B44A-B622E186DCF9}" type="pres">
      <dgm:prSet presAssocID="{03655F0E-D2F8-4EDD-8734-DC0B77368AF6}" presName="dummyMaxCanvas" presStyleCnt="0">
        <dgm:presLayoutVars/>
      </dgm:prSet>
      <dgm:spPr/>
    </dgm:pt>
    <dgm:pt modelId="{E1CBAA3C-51AA-D24A-AD24-BF3E37113C20}" type="pres">
      <dgm:prSet presAssocID="{03655F0E-D2F8-4EDD-8734-DC0B77368AF6}" presName="TwoNodes_1" presStyleLbl="node1" presStyleIdx="0" presStyleCnt="2">
        <dgm:presLayoutVars>
          <dgm:bulletEnabled val="1"/>
        </dgm:presLayoutVars>
      </dgm:prSet>
      <dgm:spPr/>
    </dgm:pt>
    <dgm:pt modelId="{646316BE-E675-004D-A66B-EDE3A24B7C66}" type="pres">
      <dgm:prSet presAssocID="{03655F0E-D2F8-4EDD-8734-DC0B77368AF6}" presName="TwoNodes_2" presStyleLbl="node1" presStyleIdx="1" presStyleCnt="2">
        <dgm:presLayoutVars>
          <dgm:bulletEnabled val="1"/>
        </dgm:presLayoutVars>
      </dgm:prSet>
      <dgm:spPr/>
    </dgm:pt>
    <dgm:pt modelId="{F87381DA-C63B-0340-AC36-B536B66ECEA0}" type="pres">
      <dgm:prSet presAssocID="{03655F0E-D2F8-4EDD-8734-DC0B77368AF6}" presName="TwoConn_1-2" presStyleLbl="fgAccFollowNode1" presStyleIdx="0" presStyleCnt="1">
        <dgm:presLayoutVars>
          <dgm:bulletEnabled val="1"/>
        </dgm:presLayoutVars>
      </dgm:prSet>
      <dgm:spPr/>
    </dgm:pt>
    <dgm:pt modelId="{6A42CD56-8D4A-F149-B43F-18BBC82CD6AC}" type="pres">
      <dgm:prSet presAssocID="{03655F0E-D2F8-4EDD-8734-DC0B77368AF6}" presName="TwoNodes_1_text" presStyleLbl="node1" presStyleIdx="1" presStyleCnt="2">
        <dgm:presLayoutVars>
          <dgm:bulletEnabled val="1"/>
        </dgm:presLayoutVars>
      </dgm:prSet>
      <dgm:spPr/>
    </dgm:pt>
    <dgm:pt modelId="{134AD10C-C708-7B40-B5CD-8E693029F131}" type="pres">
      <dgm:prSet presAssocID="{03655F0E-D2F8-4EDD-8734-DC0B77368AF6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9B8CD208-D31A-544D-B323-4094FA09C19E}" type="presOf" srcId="{CCCA4E21-9D03-4EB9-A63D-E2C36FABC7A4}" destId="{134AD10C-C708-7B40-B5CD-8E693029F131}" srcOrd="1" destOrd="0" presId="urn:microsoft.com/office/officeart/2005/8/layout/vProcess5"/>
    <dgm:cxn modelId="{B5142F39-7DFA-AA4E-9F16-8E984695943C}" type="presOf" srcId="{CCCA4E21-9D03-4EB9-A63D-E2C36FABC7A4}" destId="{646316BE-E675-004D-A66B-EDE3A24B7C66}" srcOrd="0" destOrd="0" presId="urn:microsoft.com/office/officeart/2005/8/layout/vProcess5"/>
    <dgm:cxn modelId="{2DB08940-91F4-40A6-9B13-3E1C7C29EA62}" srcId="{03655F0E-D2F8-4EDD-8734-DC0B77368AF6}" destId="{DA4FBB74-D796-43B3-8A55-7ACF5EE60211}" srcOrd="0" destOrd="0" parTransId="{8A660BA6-FF80-428A-9757-374C1CA85146}" sibTransId="{E95B9E64-497E-4982-88C5-50E386CBD8F3}"/>
    <dgm:cxn modelId="{289F074D-6153-6948-A90D-1884DE800CE2}" type="presOf" srcId="{E95B9E64-497E-4982-88C5-50E386CBD8F3}" destId="{F87381DA-C63B-0340-AC36-B536B66ECEA0}" srcOrd="0" destOrd="0" presId="urn:microsoft.com/office/officeart/2005/8/layout/vProcess5"/>
    <dgm:cxn modelId="{B27E3065-2091-2449-9D55-C4A92FA21F88}" type="presOf" srcId="{DA4FBB74-D796-43B3-8A55-7ACF5EE60211}" destId="{E1CBAA3C-51AA-D24A-AD24-BF3E37113C20}" srcOrd="0" destOrd="0" presId="urn:microsoft.com/office/officeart/2005/8/layout/vProcess5"/>
    <dgm:cxn modelId="{E2232470-E022-A14B-9525-CF638C1B03A9}" type="presOf" srcId="{03655F0E-D2F8-4EDD-8734-DC0B77368AF6}" destId="{E24B7754-5ECD-C948-A197-22A466DB0D9A}" srcOrd="0" destOrd="0" presId="urn:microsoft.com/office/officeart/2005/8/layout/vProcess5"/>
    <dgm:cxn modelId="{FB31F88C-FCB1-884F-8F38-BF3FC420F166}" type="presOf" srcId="{DA4FBB74-D796-43B3-8A55-7ACF5EE60211}" destId="{6A42CD56-8D4A-F149-B43F-18BBC82CD6AC}" srcOrd="1" destOrd="0" presId="urn:microsoft.com/office/officeart/2005/8/layout/vProcess5"/>
    <dgm:cxn modelId="{404F08E7-33F2-479A-97A6-132468692150}" srcId="{03655F0E-D2F8-4EDD-8734-DC0B77368AF6}" destId="{CCCA4E21-9D03-4EB9-A63D-E2C36FABC7A4}" srcOrd="1" destOrd="0" parTransId="{7C93B0C5-31B6-43A3-989B-B1B8318D7F7F}" sibTransId="{BD4E70BF-FFFC-4D28-86B8-F6D02D9F4099}"/>
    <dgm:cxn modelId="{C714974B-CC8F-B142-BC85-3A327679F018}" type="presParOf" srcId="{E24B7754-5ECD-C948-A197-22A466DB0D9A}" destId="{CE5E607B-17E4-114F-B44A-B622E186DCF9}" srcOrd="0" destOrd="0" presId="urn:microsoft.com/office/officeart/2005/8/layout/vProcess5"/>
    <dgm:cxn modelId="{094F2B1C-5F6E-EC43-8EF7-F873440B620D}" type="presParOf" srcId="{E24B7754-5ECD-C948-A197-22A466DB0D9A}" destId="{E1CBAA3C-51AA-D24A-AD24-BF3E37113C20}" srcOrd="1" destOrd="0" presId="urn:microsoft.com/office/officeart/2005/8/layout/vProcess5"/>
    <dgm:cxn modelId="{77CC1FFB-C12A-5144-8720-FF60B5E3989D}" type="presParOf" srcId="{E24B7754-5ECD-C948-A197-22A466DB0D9A}" destId="{646316BE-E675-004D-A66B-EDE3A24B7C66}" srcOrd="2" destOrd="0" presId="urn:microsoft.com/office/officeart/2005/8/layout/vProcess5"/>
    <dgm:cxn modelId="{0AB48131-B1FE-984E-AF6E-8D8D1D000D04}" type="presParOf" srcId="{E24B7754-5ECD-C948-A197-22A466DB0D9A}" destId="{F87381DA-C63B-0340-AC36-B536B66ECEA0}" srcOrd="3" destOrd="0" presId="urn:microsoft.com/office/officeart/2005/8/layout/vProcess5"/>
    <dgm:cxn modelId="{BBFF34EA-950D-8F4F-AE94-349D3CD73743}" type="presParOf" srcId="{E24B7754-5ECD-C948-A197-22A466DB0D9A}" destId="{6A42CD56-8D4A-F149-B43F-18BBC82CD6AC}" srcOrd="4" destOrd="0" presId="urn:microsoft.com/office/officeart/2005/8/layout/vProcess5"/>
    <dgm:cxn modelId="{2EF75E02-FC50-D748-8F5F-10EFF004E79B}" type="presParOf" srcId="{E24B7754-5ECD-C948-A197-22A466DB0D9A}" destId="{134AD10C-C708-7B40-B5CD-8E693029F131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FD08A-63ED-CD4B-9FFB-F39421E05E8E}">
      <dsp:nvSpPr>
        <dsp:cNvPr id="0" name=""/>
        <dsp:cNvSpPr/>
      </dsp:nvSpPr>
      <dsp:spPr>
        <a:xfrm>
          <a:off x="0" y="57232"/>
          <a:ext cx="5115491" cy="91367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Time to take entire survey?</a:t>
          </a:r>
        </a:p>
      </dsp:txBody>
      <dsp:txXfrm>
        <a:off x="44602" y="101834"/>
        <a:ext cx="5026287" cy="824474"/>
      </dsp:txXfrm>
    </dsp:sp>
    <dsp:sp modelId="{78E8D5E2-8D93-464B-805F-01BF5A9B9599}">
      <dsp:nvSpPr>
        <dsp:cNvPr id="0" name=""/>
        <dsp:cNvSpPr/>
      </dsp:nvSpPr>
      <dsp:spPr>
        <a:xfrm>
          <a:off x="0" y="1037151"/>
          <a:ext cx="5115491" cy="913678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Question that took the longest to complete?</a:t>
          </a:r>
        </a:p>
      </dsp:txBody>
      <dsp:txXfrm>
        <a:off x="44602" y="1081753"/>
        <a:ext cx="5026287" cy="824474"/>
      </dsp:txXfrm>
    </dsp:sp>
    <dsp:sp modelId="{F147A8C3-8E5F-9C4C-AC40-1A89099F5329}">
      <dsp:nvSpPr>
        <dsp:cNvPr id="0" name=""/>
        <dsp:cNvSpPr/>
      </dsp:nvSpPr>
      <dsp:spPr>
        <a:xfrm>
          <a:off x="0" y="2017069"/>
          <a:ext cx="5115491" cy="913678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Question that took the least time?</a:t>
          </a:r>
        </a:p>
      </dsp:txBody>
      <dsp:txXfrm>
        <a:off x="44602" y="2061671"/>
        <a:ext cx="5026287" cy="824474"/>
      </dsp:txXfrm>
    </dsp:sp>
    <dsp:sp modelId="{CEF4BE07-FB64-DC4D-B859-429ECB990E3F}">
      <dsp:nvSpPr>
        <dsp:cNvPr id="0" name=""/>
        <dsp:cNvSpPr/>
      </dsp:nvSpPr>
      <dsp:spPr>
        <a:xfrm>
          <a:off x="0" y="2996988"/>
          <a:ext cx="5115491" cy="913678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Top-ranked criteria?</a:t>
          </a:r>
        </a:p>
      </dsp:txBody>
      <dsp:txXfrm>
        <a:off x="44602" y="3041590"/>
        <a:ext cx="5026287" cy="824474"/>
      </dsp:txXfrm>
    </dsp:sp>
    <dsp:sp modelId="{83C1EACC-E933-E44E-9368-AFF7B29F7D29}">
      <dsp:nvSpPr>
        <dsp:cNvPr id="0" name=""/>
        <dsp:cNvSpPr/>
      </dsp:nvSpPr>
      <dsp:spPr>
        <a:xfrm>
          <a:off x="0" y="3976906"/>
          <a:ext cx="5115491" cy="91367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Demographic distribution by age?</a:t>
          </a:r>
        </a:p>
      </dsp:txBody>
      <dsp:txXfrm>
        <a:off x="44602" y="4021508"/>
        <a:ext cx="5026287" cy="8244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CBAA3C-51AA-D24A-AD24-BF3E37113C20}">
      <dsp:nvSpPr>
        <dsp:cNvPr id="0" name=""/>
        <dsp:cNvSpPr/>
      </dsp:nvSpPr>
      <dsp:spPr>
        <a:xfrm>
          <a:off x="0" y="0"/>
          <a:ext cx="8938260" cy="19581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Can we effectively model a package’s historic reputation?</a:t>
          </a:r>
        </a:p>
      </dsp:txBody>
      <dsp:txXfrm>
        <a:off x="57351" y="57351"/>
        <a:ext cx="6914408" cy="1843400"/>
      </dsp:txXfrm>
    </dsp:sp>
    <dsp:sp modelId="{646316BE-E675-004D-A66B-EDE3A24B7C66}">
      <dsp:nvSpPr>
        <dsp:cNvPr id="0" name=""/>
        <dsp:cNvSpPr/>
      </dsp:nvSpPr>
      <dsp:spPr>
        <a:xfrm>
          <a:off x="1577339" y="2393235"/>
          <a:ext cx="8938260" cy="1958102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What does the model tell us about a package’s historic reputation?</a:t>
          </a:r>
        </a:p>
      </dsp:txBody>
      <dsp:txXfrm>
        <a:off x="1634690" y="2450586"/>
        <a:ext cx="5973451" cy="1843400"/>
      </dsp:txXfrm>
    </dsp:sp>
    <dsp:sp modelId="{F87381DA-C63B-0340-AC36-B536B66ECEA0}">
      <dsp:nvSpPr>
        <dsp:cNvPr id="0" name=""/>
        <dsp:cNvSpPr/>
      </dsp:nvSpPr>
      <dsp:spPr>
        <a:xfrm>
          <a:off x="7665493" y="1539285"/>
          <a:ext cx="1272766" cy="12727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951865" y="1539285"/>
        <a:ext cx="700022" cy="957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C407C-0AA3-8A4B-ACC3-BE44BCBDF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652E2-C1F8-E440-8ED8-73215EA1E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597C3-FFF1-A648-A57E-6224DB5D7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EEF5-4194-014C-944A-389AC5210E6C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EE2AA-ED63-2741-917E-D050AB839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16D53-CA99-F648-A8FD-62E52CCA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BC6A7-7E35-264D-8E72-C51CF7E7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4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9D4F-1FE6-FE48-8FB1-8FB3EE30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68D8C4-2407-5C47-8C17-53CF7141B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BA018-8F98-984D-B23F-3AF1AA80A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EEF5-4194-014C-944A-389AC5210E6C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14F2E-1797-C742-BB6F-E6138E164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A5975-0AF2-E144-9BD8-4C64EB180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BC6A7-7E35-264D-8E72-C51CF7E7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6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2C2B1D-64EB-C94F-81F6-51A5463F5A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782FA9-25F3-E24D-A96E-BB2F61020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15AC3-CFCE-1F41-AE00-3800B61DC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EEF5-4194-014C-944A-389AC5210E6C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DF066-C6F4-AD48-BACE-B120CE020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B532F-ED1C-484D-A811-BE10CC82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BC6A7-7E35-264D-8E72-C51CF7E7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96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1312-ECA8-8E41-B019-2DC9BA83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FF908-930D-B74D-8CFE-63C3EF77A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037C4-F91E-9C4A-A07F-357309E7A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EEF5-4194-014C-944A-389AC5210E6C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883A5-D8E1-7140-A259-A30C76480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4952B-B12F-C248-99D7-9EE6F24CE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BC6A7-7E35-264D-8E72-C51CF7E7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5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5AB05-4207-A544-96B0-D6B965EE3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70042-59F3-7E45-8FA0-D808D1FCE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C7091-9FDB-924E-8202-2A14DC09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EEF5-4194-014C-944A-389AC5210E6C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A88EE-E8E8-204D-B3E6-FADC9144E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09B10-A3CD-F04B-A799-9E08A3004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BC6A7-7E35-264D-8E72-C51CF7E7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37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1CA3-1D6C-AC41-8936-48D576C2C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982FF-DF6F-DD4B-8102-45C3ED1F6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8E01F6-DA73-7F41-9DBC-E262B2897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4A89C-2D1A-5E44-81D7-CD800E731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EEF5-4194-014C-944A-389AC5210E6C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1979B-E54E-8143-A360-CBC2F1306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82197E-E036-924A-8520-70ACD2A1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BC6A7-7E35-264D-8E72-C51CF7E7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87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BA604-3305-2141-9C36-38BF0270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F5908-0FEF-E149-AC35-1BD5FCA31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32AA4-9D33-024D-85B3-29554A61D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09CEF-E88C-F04A-B20F-5420CF321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99495B-3987-114C-AD66-95D0D6A51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A74758-36AC-CB4E-AC39-1084D23C9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EEF5-4194-014C-944A-389AC5210E6C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F8D915-A5AF-1E41-B061-B3D204212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52AEAD-9C71-BC48-A4B2-CB067C75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BC6A7-7E35-264D-8E72-C51CF7E7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35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9BE9B-963A-4547-A2D5-A2AF1080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EB2BA2-D0A2-3E4C-A63F-78264FE4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EEF5-4194-014C-944A-389AC5210E6C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222C2-9C41-0444-BADF-BCDD1552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64BE7-4D92-7844-B3A4-5EDAD14A5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BC6A7-7E35-264D-8E72-C51CF7E7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9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4935CC-1BF6-354F-A77F-588A28CB1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EEF5-4194-014C-944A-389AC5210E6C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868011-236E-004A-8448-A2C15834B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EBB1A-DDDF-164E-A5EB-0414E0CB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BC6A7-7E35-264D-8E72-C51CF7E7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5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74F9-4103-B74C-87EF-6305E5C46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0FFCA-58B0-1F44-9346-A8A26B5A1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CADD75-10D3-6E41-B2D7-432D2B692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8F637-8A3E-6948-B87F-BB73AD225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EEF5-4194-014C-944A-389AC5210E6C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210D3-623B-BC46-A8EE-A27C1F89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E32F8-56B5-BE43-8805-013C8FA98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BC6A7-7E35-264D-8E72-C51CF7E7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37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B789-652A-E74A-B7C2-59A304ACB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D9916C-164B-4046-9F79-87A9731E37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6563E6-BEB3-EC47-BE0E-B3FA6EA2B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DC630-4AD5-DB49-9739-CC5901E51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EEF5-4194-014C-944A-389AC5210E6C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41553-88D5-774A-9B9F-E513762DB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29AE4-E46B-0144-A7E1-EDD6086D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BC6A7-7E35-264D-8E72-C51CF7E7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3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DEAF8-B556-FA42-AC7E-B0CBB43BB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032B6-8179-DE4F-B222-F20579371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B4282-C355-CA41-B24E-EC931EBE0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9EEF5-4194-014C-944A-389AC5210E6C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70343-B817-234A-8855-D33330CAA6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B28FA-1A37-AC4C-B375-DF186BF1B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BC6A7-7E35-264D-8E72-C51CF7E7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19576-F77B-9243-9952-2A7ABF0C5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MiniProject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C2830F-B9D2-B24A-BBC7-FC443D217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Evan Ezell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9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BB422-79F2-0E4D-8371-05133E554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Top-ranked criteria?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5EF2DA6-2108-C746-9EA9-BB7E48084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1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048EB1-C7E9-A047-8268-E321CEF52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886" y="1174757"/>
            <a:ext cx="8221692" cy="5076895"/>
          </a:xfrm>
          <a:prstGeom prst="rect">
            <a:avLst/>
          </a:prstGeom>
        </p:spPr>
      </p:pic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68691-967B-DF44-96B2-AD4A387E4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Demographic distribution by age?</a:t>
            </a:r>
          </a:p>
        </p:txBody>
      </p:sp>
    </p:spTree>
    <p:extLst>
      <p:ext uri="{BB962C8B-B14F-4D97-AF65-F5344CB8AC3E}">
        <p14:creationId xmlns:p14="http://schemas.microsoft.com/office/powerpoint/2010/main" val="4228744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DA6AC-E9DC-7446-BB1D-4160FD06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Survey Improvements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96FCE-1702-A943-9819-45F6B84BC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8265"/>
            <a:ext cx="10515600" cy="3618698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/>
              <a:t>The response for Question 5 does not show the priority level of each category. It only shows one priority level. It would be helpful to collect the priority level of each category.</a:t>
            </a:r>
          </a:p>
          <a:p>
            <a:pPr lvl="0"/>
            <a:r>
              <a:rPr lang="en-US" dirty="0"/>
              <a:t>The response metrics for questions with the option “other” is confusing. If the user selects a categorized check box and also inputs other, the response for other is submitted in place of the categorized check box string</a:t>
            </a:r>
          </a:p>
          <a:p>
            <a:r>
              <a:rPr lang="en-US" dirty="0"/>
              <a:t>The order variable for page 5 allows for multiple orderings (i.e. order values greater than the number of categories). Only allow user to place one category in each bin.</a:t>
            </a:r>
          </a:p>
        </p:txBody>
      </p:sp>
    </p:spTree>
    <p:extLst>
      <p:ext uri="{BB962C8B-B14F-4D97-AF65-F5344CB8AC3E}">
        <p14:creationId xmlns:p14="http://schemas.microsoft.com/office/powerpoint/2010/main" val="4277363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D9E8-0133-D44B-BC42-7881AC42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D7B83-8792-2741-B4E9-36CC30FA2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tried to follow the workflow on the data analysis lecture by Dr. </a:t>
            </a:r>
            <a:r>
              <a:rPr lang="en-US" dirty="0" err="1"/>
              <a:t>Audris</a:t>
            </a:r>
            <a:r>
              <a:rPr lang="en-US" dirty="0"/>
              <a:t> </a:t>
            </a:r>
            <a:r>
              <a:rPr lang="en-US" dirty="0" err="1"/>
              <a:t>Mockus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7FC7C-FF95-7D4D-81D0-100FB0DEF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397" y="2287502"/>
            <a:ext cx="5373205" cy="402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37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4CE48-8CF6-DD40-A44E-D68F7F5D6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Problem to be solved?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0E9CC12-DE60-4126-BCED-512185A4FF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33712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1095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7779-A6C0-8A44-890C-5E0C4EA7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appropriate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C3C8D-A95F-0F4E-8431-7C5569019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extracted the data using the R </a:t>
            </a:r>
            <a:r>
              <a:rPr lang="en-US" dirty="0" err="1"/>
              <a:t>read.csv</a:t>
            </a:r>
            <a:r>
              <a:rPr lang="en-US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1173495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9AEF-DBDE-6643-AC4E-749208A2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CB211-BFF7-A14C-B07E-A1C19C267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removed the response variables that I was not modeling.</a:t>
            </a:r>
          </a:p>
          <a:p>
            <a:r>
              <a:rPr lang="en-US" dirty="0"/>
              <a:t>Removed start and end and calculated a total time variable.</a:t>
            </a:r>
          </a:p>
          <a:p>
            <a:r>
              <a:rPr lang="en-US" dirty="0"/>
              <a:t>Convert </a:t>
            </a:r>
            <a:r>
              <a:rPr lang="en-US" i="1" dirty="0"/>
              <a:t>Device</a:t>
            </a:r>
            <a:r>
              <a:rPr lang="en-US" dirty="0"/>
              <a:t> to dummy variable (1 – PC, 0 – Phone or Tablet, NA – unknown)</a:t>
            </a:r>
          </a:p>
          <a:p>
            <a:r>
              <a:rPr lang="en-US" dirty="0"/>
              <a:t>Calculated time to submit each response</a:t>
            </a:r>
          </a:p>
          <a:p>
            <a:r>
              <a:rPr lang="en-US" dirty="0"/>
              <a:t>Calculated time when category selected for Question 5</a:t>
            </a:r>
          </a:p>
          <a:p>
            <a:r>
              <a:rPr lang="en-US" dirty="0"/>
              <a:t>Convert </a:t>
            </a:r>
            <a:r>
              <a:rPr lang="en-US" i="1" dirty="0"/>
              <a:t>Completed </a:t>
            </a:r>
            <a:r>
              <a:rPr lang="en-US" dirty="0"/>
              <a:t>to 1 or 0, true/false respectively</a:t>
            </a:r>
          </a:p>
          <a:p>
            <a:r>
              <a:rPr lang="en-US" dirty="0"/>
              <a:t>Changed Page 1 response variables to 1 or 0, true/false respectively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79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9AEF-DBDE-6643-AC4E-749208A2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CB211-BFF7-A14C-B07E-A1C19C267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Changed Page 2 response to 1 or 0, Yes/No respectively. Moved not sure to a new variable.</a:t>
            </a:r>
          </a:p>
          <a:p>
            <a:r>
              <a:rPr lang="en-US" dirty="0"/>
              <a:t>Changed PG2Resp.1 to a series of 5 binary variables representing the different responses</a:t>
            </a:r>
          </a:p>
          <a:p>
            <a:r>
              <a:rPr lang="en-US" dirty="0"/>
              <a:t>Changed PG5_5PHR to numerical class labels 0 - 4, “Not a priority” -&gt; “Essential” respectively</a:t>
            </a:r>
          </a:p>
          <a:p>
            <a:r>
              <a:rPr lang="en-US" dirty="0"/>
              <a:t>Created binary PG5_5PHR_bin from PG5_5PHR. Essential and High Priority were set to 1, all others to 0.</a:t>
            </a:r>
          </a:p>
          <a:p>
            <a:r>
              <a:rPr lang="en-US" dirty="0"/>
              <a:t>Changed PG6Resp into an ordinal variable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27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9AEF-DBDE-6643-AC4E-749208A2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CB211-BFF7-A14C-B07E-A1C19C267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Changed all of PG7[Language] variables into binary variables</a:t>
            </a:r>
          </a:p>
          <a:p>
            <a:r>
              <a:rPr lang="en-US" dirty="0"/>
              <a:t>Changed PG8Resp into 5 variables that represented all the responses: Software Engineer, Data Scientist, Teacher/Professor, Student, Researcher, Professional</a:t>
            </a:r>
          </a:p>
          <a:p>
            <a:r>
              <a:rPr lang="en-US" dirty="0"/>
              <a:t>Changed PG9Resp into an ordinal variable</a:t>
            </a:r>
          </a:p>
          <a:p>
            <a:r>
              <a:rPr lang="en-US" dirty="0"/>
              <a:t>Split PG10 into two variables: PG10Resp_native (binary variable native/not-native) and PG10Resp into ordinal language proficiency variable</a:t>
            </a:r>
          </a:p>
          <a:p>
            <a:r>
              <a:rPr lang="en-US" dirty="0"/>
              <a:t>Changed PG11Resp into binary variable for male/female</a:t>
            </a:r>
          </a:p>
          <a:p>
            <a:r>
              <a:rPr lang="en-US" dirty="0"/>
              <a:t>Changed PG12Resp into ordinal variable</a:t>
            </a:r>
          </a:p>
        </p:txBody>
      </p:sp>
    </p:spTree>
    <p:extLst>
      <p:ext uri="{BB962C8B-B14F-4D97-AF65-F5344CB8AC3E}">
        <p14:creationId xmlns:p14="http://schemas.microsoft.com/office/powerpoint/2010/main" val="2638738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45FE8-66B0-904C-8FAA-46C0836A5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entries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E820E-0D39-944C-B1BE-B06797DE4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Cases where there was no response variable</a:t>
            </a:r>
          </a:p>
          <a:p>
            <a:r>
              <a:rPr lang="en-US" dirty="0"/>
              <a:t>Cases where survey was not completed</a:t>
            </a:r>
          </a:p>
          <a:p>
            <a:r>
              <a:rPr lang="en-US" dirty="0"/>
              <a:t>Cases where survey took more than 30 minutes to complete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This eliminated 771/1352 ≅ 57% cases</a:t>
            </a:r>
          </a:p>
        </p:txBody>
      </p:sp>
    </p:spTree>
    <p:extLst>
      <p:ext uri="{BB962C8B-B14F-4D97-AF65-F5344CB8AC3E}">
        <p14:creationId xmlns:p14="http://schemas.microsoft.com/office/powerpoint/2010/main" val="2897001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317BB-A98F-6D4D-8C11-7F52A10EE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Simple 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0163A1C-88C4-4AB5-9115-33EE34ADAA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0071553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09922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E2FEF-1E8C-FB4B-AEEA-649A09194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5357-D337-7E4B-BFC6-63819F3AA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reason to believe time spent on other questions affects participants ranking of how important the package’s historic reputation is. I remove all time variables except total time for survey and time spend on question 5.</a:t>
            </a:r>
          </a:p>
          <a:p>
            <a:r>
              <a:rPr lang="en-US" dirty="0"/>
              <a:t>PG0Dis and PG0Shown appears to be unreliable. I removed them.</a:t>
            </a:r>
          </a:p>
          <a:p>
            <a:r>
              <a:rPr lang="en-US" dirty="0"/>
              <a:t>Device should not influence response of PHR. I removed it.</a:t>
            </a:r>
          </a:p>
          <a:p>
            <a:r>
              <a:rPr lang="en-US" dirty="0"/>
              <a:t>Remove extra PG4 variables</a:t>
            </a:r>
          </a:p>
        </p:txBody>
      </p:sp>
    </p:spTree>
    <p:extLst>
      <p:ext uri="{BB962C8B-B14F-4D97-AF65-F5344CB8AC3E}">
        <p14:creationId xmlns:p14="http://schemas.microsoft.com/office/powerpoint/2010/main" val="323746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F0D50-236B-A844-B419-B16560A93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Distribution of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191CD-21FD-9D45-88B1-A41B50658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did not include the summary output here since there were so many predictors (78).</a:t>
            </a:r>
          </a:p>
          <a:p>
            <a:r>
              <a:rPr lang="en-US" dirty="0"/>
              <a:t>From the summary, I noticed the time variables are skewed right so I log-transformed them</a:t>
            </a:r>
          </a:p>
          <a:p>
            <a:r>
              <a:rPr lang="en-US" dirty="0"/>
              <a:t>All other variables were ordinal or binary so it was not necessary to transform them</a:t>
            </a:r>
          </a:p>
        </p:txBody>
      </p:sp>
    </p:spTree>
    <p:extLst>
      <p:ext uri="{BB962C8B-B14F-4D97-AF65-F5344CB8AC3E}">
        <p14:creationId xmlns:p14="http://schemas.microsoft.com/office/powerpoint/2010/main" val="2438975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505D-0F5B-6547-92AA-4D8B91C5C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Before/After Transform for Total Survey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E92B5-2C30-284C-8A99-E6272DFA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53527"/>
            <a:ext cx="10515600" cy="4234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Transform did a relatively good job of eliminating heteroscedasticity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A5231-85C3-3442-B24C-375B52A3E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43" y="1690688"/>
            <a:ext cx="5857790" cy="3873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D31B1D-A55C-9349-BBE9-5178C003F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5727829" cy="387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83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9665E0-81B3-A54C-9FB8-55C5FB8F2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284" y="0"/>
            <a:ext cx="710943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6BC8BD-175C-9C4E-B1B1-A8CCE2AC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979" y="253914"/>
            <a:ext cx="10515600" cy="1325563"/>
          </a:xfrm>
        </p:spPr>
        <p:txBody>
          <a:bodyPr/>
          <a:lstStyle/>
          <a:p>
            <a:r>
              <a:rPr lang="en-US" dirty="0"/>
              <a:t>Correlation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498650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238E-9C1F-B148-AFAB-5DDD18672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of Response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D4419-5565-614F-BE7A-B9C9D5321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70" y="2150075"/>
            <a:ext cx="6357152" cy="3923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224E00-CBEE-2045-89F9-4422ADC72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380" y="2150076"/>
            <a:ext cx="6357150" cy="39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33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46D42-8B18-D044-9FCF-52A2D162A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A3D93-0F5E-CE4B-A75C-9E802122E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chose to run a logistic regression model modeling the binary variable PG5PHR_bin.</a:t>
            </a:r>
          </a:p>
          <a:p>
            <a:r>
              <a:rPr lang="en-US" dirty="0"/>
              <a:t>The output is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3467740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7825B-1E90-F545-A223-898F58BD0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9147B-23CD-E940-B5D9-CA05D5907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A1631-2B43-5B4D-9EA9-42430BAB6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305" y="0"/>
            <a:ext cx="3933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03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DB57-4E25-DD49-9FE3-7F6377A5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822B4-4FBA-514C-A211-FBEDE8CCB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also tried a </a:t>
            </a:r>
            <a:r>
              <a:rPr lang="en-US" dirty="0" err="1"/>
              <a:t>kNN</a:t>
            </a:r>
            <a:r>
              <a:rPr lang="en-US" dirty="0"/>
              <a:t> classification model. Here are the results for the response PG5PHR.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8E22B-337B-3E4A-A9F0-8BE64669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36" y="2991090"/>
            <a:ext cx="4180148" cy="293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31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DB57-4E25-DD49-9FE3-7F6377A5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822B4-4FBA-514C-A211-FBEDE8CCB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also tried a </a:t>
            </a:r>
            <a:r>
              <a:rPr lang="en-US" dirty="0" err="1"/>
              <a:t>kNN</a:t>
            </a:r>
            <a:r>
              <a:rPr lang="en-US" dirty="0"/>
              <a:t> classification model. Here are the results for the response PG5PHR_bin.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AAA16C-1573-0548-8541-83A366320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363" y="2981123"/>
            <a:ext cx="3849022" cy="228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95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F8678-F85C-8348-B7B4-9257E90C5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E25AA-C46D-6649-B441-07DFDEB22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As you can see the adjR^2 is extremely low</a:t>
            </a:r>
          </a:p>
          <a:p>
            <a:r>
              <a:rPr lang="en-US" dirty="0"/>
              <a:t>I tried to drop different terms and could not achieve much better results</a:t>
            </a:r>
          </a:p>
          <a:p>
            <a:r>
              <a:rPr lang="en-US" dirty="0"/>
              <a:t>How important the package’s historic reputation is extremely hard to predict given the current survey data. I cannot think of a single predictor we were given that would intuitively explain this response.</a:t>
            </a:r>
          </a:p>
          <a:p>
            <a:r>
              <a:rPr lang="en-US" dirty="0"/>
              <a:t>There is not many respondents with missing data. When you remove rows with NAs there are only about 300 rows. Some imputation strategy might be necessary.</a:t>
            </a:r>
          </a:p>
          <a:p>
            <a:r>
              <a:rPr lang="en-US" dirty="0"/>
              <a:t>When taking out NAs there were only a limited number of responses that were “Not a priority” or “low priority”</a:t>
            </a:r>
          </a:p>
        </p:txBody>
      </p:sp>
    </p:spTree>
    <p:extLst>
      <p:ext uri="{BB962C8B-B14F-4D97-AF65-F5344CB8AC3E}">
        <p14:creationId xmlns:p14="http://schemas.microsoft.com/office/powerpoint/2010/main" val="487229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748A4-4A17-344F-B538-53EBE5F9F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Time to take entire survey?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058586-50DB-6E4E-9655-C2CEB727E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There were 21 cases where the survey took over 30 min, some taking multiple hours. I filtered these out since it is unlikely that someone actually took the survey for that long.</a:t>
            </a:r>
          </a:p>
        </p:txBody>
      </p:sp>
    </p:spTree>
    <p:extLst>
      <p:ext uri="{BB962C8B-B14F-4D97-AF65-F5344CB8AC3E}">
        <p14:creationId xmlns:p14="http://schemas.microsoft.com/office/powerpoint/2010/main" val="1183770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D5B13-A811-0B49-A64E-D8959C4B2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FCE73-8B51-C844-B01C-C73B3D06A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90366-38A5-024A-BF21-D4396403B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685800"/>
            <a:ext cx="889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03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B6E44-1850-584B-9A87-C2767080F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people took less than 5 minutes (55%) to take the survey.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25582-539D-A243-A690-52309667D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30" y="2671280"/>
            <a:ext cx="8051132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53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179CB-0BDD-564B-9CE4-6A9E798FD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Question that took the longest to complete?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B63C-E1EC-C44E-AD1E-34935E86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/>
              <a:t>Again, I filtered the data based on people that took less than 30 minutes to complete the survey. On the next page are the histograms of each question.</a:t>
            </a:r>
          </a:p>
        </p:txBody>
      </p:sp>
    </p:spTree>
    <p:extLst>
      <p:ext uri="{BB962C8B-B14F-4D97-AF65-F5344CB8AC3E}">
        <p14:creationId xmlns:p14="http://schemas.microsoft.com/office/powerpoint/2010/main" val="1324761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508CB3-A997-1640-8DC6-1FEAA504D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435" y="375435"/>
            <a:ext cx="6107131" cy="610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85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B9FE658-9195-BD43-9409-D4E9F89F2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C1A0B8E-A668-5D41-AFD1-24647568D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7800" y="2267744"/>
            <a:ext cx="9296400" cy="3467100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58E436-92EC-1C4D-90B6-06E31328A0DE}"/>
              </a:ext>
            </a:extLst>
          </p:cNvPr>
          <p:cNvSpPr txBox="1"/>
          <p:nvPr/>
        </p:nvSpPr>
        <p:spPr>
          <a:xfrm>
            <a:off x="1703798" y="431515"/>
            <a:ext cx="8784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 5 took the longest to complete. This should not be a surprise since it was very involved.</a:t>
            </a:r>
          </a:p>
        </p:txBody>
      </p:sp>
    </p:spTree>
    <p:extLst>
      <p:ext uri="{BB962C8B-B14F-4D97-AF65-F5344CB8AC3E}">
        <p14:creationId xmlns:p14="http://schemas.microsoft.com/office/powerpoint/2010/main" val="220473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66E80-6755-474A-9677-A8A3A619F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Question that took the least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A6DD-F9A4-2644-BB10-4729A8CAE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Using the median as a metric since the distribution of time is highly skewed, we can see that Question 11 took the least time to submit. Refer to the output in previous two slides. </a:t>
            </a:r>
          </a:p>
        </p:txBody>
      </p:sp>
    </p:spTree>
    <p:extLst>
      <p:ext uri="{BB962C8B-B14F-4D97-AF65-F5344CB8AC3E}">
        <p14:creationId xmlns:p14="http://schemas.microsoft.com/office/powerpoint/2010/main" val="3613421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975</Words>
  <Application>Microsoft Macintosh PowerPoint</Application>
  <PresentationFormat>Widescreen</PresentationFormat>
  <Paragraphs>82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MiniProject 3</vt:lpstr>
      <vt:lpstr>Simple Questions</vt:lpstr>
      <vt:lpstr>Time to take entire survey?</vt:lpstr>
      <vt:lpstr>PowerPoint Presentation</vt:lpstr>
      <vt:lpstr>PowerPoint Presentation</vt:lpstr>
      <vt:lpstr>Question that took the longest to complete?</vt:lpstr>
      <vt:lpstr>PowerPoint Presentation</vt:lpstr>
      <vt:lpstr>PowerPoint Presentation</vt:lpstr>
      <vt:lpstr>Question that took the least time?</vt:lpstr>
      <vt:lpstr>Top-ranked criteria?</vt:lpstr>
      <vt:lpstr>Demographic distribution by age?</vt:lpstr>
      <vt:lpstr>Survey Improvements</vt:lpstr>
      <vt:lpstr>Data Analysis</vt:lpstr>
      <vt:lpstr>Problem to be solved?</vt:lpstr>
      <vt:lpstr>Extract appropriate data</vt:lpstr>
      <vt:lpstr>Clean Data</vt:lpstr>
      <vt:lpstr>Clean Data</vt:lpstr>
      <vt:lpstr>Clean Data</vt:lpstr>
      <vt:lpstr>Removing entries</vt:lpstr>
      <vt:lpstr>Selecting Predictors</vt:lpstr>
      <vt:lpstr>Investigating Distribution of Predictors</vt:lpstr>
      <vt:lpstr>Before/After Transform for Total Survey Time</vt:lpstr>
      <vt:lpstr>Correlation Analysis</vt:lpstr>
      <vt:lpstr>Breakdown of Response Variable</vt:lpstr>
      <vt:lpstr>Model</vt:lpstr>
      <vt:lpstr>PowerPoint Presentation</vt:lpstr>
      <vt:lpstr>kNN</vt:lpstr>
      <vt:lpstr>kNN</vt:lpstr>
      <vt:lpstr>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MiniProject 3</dc:title>
  <dc:creator>Ezell, Evan Collin</dc:creator>
  <cp:lastModifiedBy>Ezell, Evan Collin</cp:lastModifiedBy>
  <cp:revision>13</cp:revision>
  <dcterms:created xsi:type="dcterms:W3CDTF">2018-11-16T15:34:24Z</dcterms:created>
  <dcterms:modified xsi:type="dcterms:W3CDTF">2018-11-16T20:24:19Z</dcterms:modified>
</cp:coreProperties>
</file>